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Book Antiqua" pitchFamily="18" charset="0"/>
      <p:regular r:id="rId13"/>
      <p:bold r:id="rId14"/>
      <p:italic r:id="rId15"/>
      <p:boldItalic r:id="rId16"/>
    </p:embeddedFont>
    <p:embeddedFont>
      <p:font typeface="Source Sans 3" charset="0"/>
      <p:regular r:id="rId17"/>
    </p:embeddedFont>
    <p:embeddedFont>
      <p:font typeface="Consolas" pitchFamily="49" charset="0"/>
      <p:regular r:id="rId18"/>
      <p:bold r:id="rId19"/>
      <p:italic r:id="rId20"/>
      <p:boldItalic r:id="rId21"/>
    </p:embeddedFont>
    <p:embeddedFont>
      <p:font typeface="Calibri" pitchFamily="34" charset="0"/>
      <p:regular r:id="rId22"/>
      <p:bold r:id="rId23"/>
      <p:italic r:id="rId24"/>
      <p:boldItalic r:id="rId25"/>
    </p:embeddedFont>
    <p:embeddedFont>
      <p:font typeface="Wingdings 2" pitchFamily="18" charset="2"/>
      <p:regular r:id="rId26"/>
    </p:embeddedFont>
    <p:embeddedFont>
      <p:font typeface="Wingdings 3" pitchFamily="18" charset="2"/>
      <p:regular r:id="rId2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56" d="100"/>
          <a:sy n="56" d="100"/>
        </p:scale>
        <p:origin x="-584" y="-72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75248" y="1645920"/>
            <a:ext cx="13167360" cy="2194560"/>
          </a:xfrm>
        </p:spPr>
        <p:txBody>
          <a:bodyPr vert="horz" lIns="65311" tIns="0" rIns="65311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69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94560" y="3998038"/>
            <a:ext cx="10241280" cy="21031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653110" indent="0" algn="ctr">
              <a:buNone/>
            </a:lvl2pPr>
            <a:lvl3pPr marL="1306220" indent="0" algn="ctr">
              <a:buNone/>
            </a:lvl3pPr>
            <a:lvl4pPr marL="1959331" indent="0" algn="ctr">
              <a:buNone/>
            </a:lvl4pPr>
            <a:lvl5pPr marL="2612441" indent="0" algn="ctr">
              <a:buNone/>
            </a:lvl5pPr>
            <a:lvl6pPr marL="3265551" indent="0" algn="ctr">
              <a:buNone/>
            </a:lvl6pPr>
            <a:lvl7pPr marL="3918661" indent="0" algn="ctr">
              <a:buNone/>
            </a:lvl7pPr>
            <a:lvl8pPr marL="4571771" indent="0" algn="ctr">
              <a:buNone/>
            </a:lvl8pPr>
            <a:lvl9pPr marL="5224882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607040" y="329566"/>
            <a:ext cx="3291840" cy="702183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1520" y="329566"/>
            <a:ext cx="9631680" cy="702183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0320" y="731520"/>
            <a:ext cx="11338560" cy="219456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69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60320" y="3009343"/>
            <a:ext cx="11338560" cy="1811654"/>
          </a:xfrm>
        </p:spPr>
        <p:txBody>
          <a:bodyPr anchor="t"/>
          <a:lstStyle>
            <a:lvl1pPr marL="104498" indent="0" algn="l">
              <a:buNone/>
              <a:defRPr sz="2900">
                <a:solidFill>
                  <a:schemeClr val="tx1"/>
                </a:solidFill>
              </a:defRPr>
            </a:lvl1pPr>
            <a:lvl2pPr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2679680" y="7700011"/>
            <a:ext cx="1219200" cy="438150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31520" y="1920240"/>
            <a:ext cx="6461760" cy="5431156"/>
          </a:xfrm>
        </p:spPr>
        <p:txBody>
          <a:bodyPr/>
          <a:lstStyle>
            <a:lvl1pPr>
              <a:defRPr sz="37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437120" y="1920240"/>
            <a:ext cx="6461760" cy="5431156"/>
          </a:xfrm>
        </p:spPr>
        <p:txBody>
          <a:bodyPr/>
          <a:lstStyle>
            <a:lvl1pPr>
              <a:defRPr sz="37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327660"/>
            <a:ext cx="13167360" cy="13716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1520" y="1842135"/>
            <a:ext cx="6464301" cy="901064"/>
          </a:xfrm>
        </p:spPr>
        <p:txBody>
          <a:bodyPr anchor="ctr"/>
          <a:lstStyle>
            <a:lvl1pPr marL="0" indent="0">
              <a:buNone/>
              <a:defRPr sz="3400" b="0" cap="all" baseline="0">
                <a:solidFill>
                  <a:schemeClr val="tx1"/>
                </a:solidFill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7432041" y="1842135"/>
            <a:ext cx="6466840" cy="901064"/>
          </a:xfrm>
        </p:spPr>
        <p:txBody>
          <a:bodyPr anchor="ctr"/>
          <a:lstStyle>
            <a:lvl1pPr marL="0" indent="0">
              <a:buNone/>
              <a:defRPr sz="3400" b="0" cap="all" baseline="0">
                <a:solidFill>
                  <a:schemeClr val="tx1"/>
                </a:solidFill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731520" y="2834640"/>
            <a:ext cx="6464301" cy="451675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7432041" y="2834640"/>
            <a:ext cx="6466840" cy="451675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1" y="327660"/>
            <a:ext cx="4813301" cy="139446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31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31521" y="1828800"/>
            <a:ext cx="4813301" cy="5522596"/>
          </a:xfrm>
        </p:spPr>
        <p:txBody>
          <a:bodyPr/>
          <a:lstStyle>
            <a:lvl1pPr marL="0" indent="0">
              <a:buNone/>
              <a:defRPr sz="2000"/>
            </a:lvl1pPr>
            <a:lvl2pPr>
              <a:buNone/>
              <a:defRPr sz="1700"/>
            </a:lvl2pPr>
            <a:lvl3pPr>
              <a:buNone/>
              <a:defRPr sz="1400"/>
            </a:lvl3pPr>
            <a:lvl4pPr>
              <a:buNone/>
              <a:defRPr sz="1300"/>
            </a:lvl4pPr>
            <a:lvl5pPr>
              <a:buNone/>
              <a:defRPr sz="13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5720080" y="327660"/>
            <a:ext cx="8178800" cy="7023736"/>
          </a:xfrm>
        </p:spPr>
        <p:txBody>
          <a:bodyPr/>
          <a:lstStyle>
            <a:lvl1pPr>
              <a:defRPr sz="3700"/>
            </a:lvl1pPr>
            <a:lvl2pPr>
              <a:defRPr sz="3400"/>
            </a:lvl2pPr>
            <a:lvl3pPr>
              <a:defRPr sz="3100"/>
            </a:lvl3pPr>
            <a:lvl4pPr>
              <a:defRPr sz="2900"/>
            </a:lvl4pPr>
            <a:lvl5pPr>
              <a:defRPr sz="2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6080" y="731520"/>
            <a:ext cx="8778240" cy="626746"/>
          </a:xfrm>
        </p:spPr>
        <p:txBody>
          <a:bodyPr lIns="65311" rIns="65311" bIns="0" anchor="b">
            <a:sp3d prstMaterial="softEdge"/>
          </a:bodyPr>
          <a:lstStyle>
            <a:lvl1pPr algn="ctr">
              <a:buNone/>
              <a:defRPr sz="29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26080" y="2198370"/>
            <a:ext cx="8778240" cy="475488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indent="0" algn="l" rtl="0" eaLnBrk="1" latinLnBrk="0" hangingPunct="1">
              <a:buNone/>
              <a:defRPr sz="46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926080" y="1400145"/>
            <a:ext cx="8778240" cy="636422"/>
          </a:xfrm>
        </p:spPr>
        <p:txBody>
          <a:bodyPr lIns="65311" tIns="65311" rIns="65311" anchor="t"/>
          <a:lstStyle>
            <a:lvl1pPr marL="0" indent="0" algn="ctr">
              <a:buNone/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1371600"/>
          </a:xfrm>
          <a:prstGeom prst="rect">
            <a:avLst/>
          </a:prstGeom>
        </p:spPr>
        <p:txBody>
          <a:bodyPr vert="horz" lIns="130622" tIns="65311" rIns="130622" bIns="65311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731520" y="1920240"/>
            <a:ext cx="13167360" cy="5650992"/>
          </a:xfrm>
          <a:prstGeom prst="rect">
            <a:avLst/>
          </a:prstGeom>
        </p:spPr>
        <p:txBody>
          <a:bodyPr vert="horz" lIns="130622" tIns="65311" rIns="130622" bIns="65311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731520" y="7700011"/>
            <a:ext cx="3413760" cy="438150"/>
          </a:xfrm>
          <a:prstGeom prst="rect">
            <a:avLst/>
          </a:prstGeom>
        </p:spPr>
        <p:txBody>
          <a:bodyPr vert="horz" lIns="130622" tIns="65311" rIns="130622" bIns="65311" anchor="b"/>
          <a:lstStyle>
            <a:lvl1pPr algn="l" eaLnBrk="1" latinLnBrk="0" hangingPunct="1">
              <a:defRPr kumimoji="0" sz="17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CB97365-EBCA-4027-87D5-99FC1D4DF0BB}" type="datetimeFigureOut">
              <a:rPr lang="en-US" smtClean="0"/>
              <a:pPr/>
              <a:t>2/27/2026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998720" y="7700011"/>
            <a:ext cx="4632960" cy="438150"/>
          </a:xfrm>
          <a:prstGeom prst="rect">
            <a:avLst/>
          </a:prstGeom>
        </p:spPr>
        <p:txBody>
          <a:bodyPr vert="horz" lIns="130622" tIns="65311" rIns="130622" bIns="65311" anchor="b"/>
          <a:lstStyle>
            <a:lvl1pPr algn="ctr" eaLnBrk="1" latinLnBrk="0" hangingPunct="1">
              <a:defRPr kumimoji="0" sz="17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2679680" y="7700011"/>
            <a:ext cx="1219200" cy="438150"/>
          </a:xfrm>
          <a:prstGeom prst="rect">
            <a:avLst/>
          </a:prstGeom>
        </p:spPr>
        <p:txBody>
          <a:bodyPr vert="horz" lIns="0" tIns="65311" rIns="0" bIns="65311" anchor="b"/>
          <a:lstStyle>
            <a:lvl1pPr algn="r" eaLnBrk="1" latinLnBrk="0" hangingPunct="1">
              <a:defRPr kumimoji="0" sz="17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p:hf sldNum="0" hdr="0" ftr="0" dt="0"/>
  <p:txStyles>
    <p:titleStyle>
      <a:lvl1pPr algn="ctr" rtl="0" eaLnBrk="1" latinLnBrk="0" hangingPunct="1">
        <a:spcBef>
          <a:spcPct val="0"/>
        </a:spcBef>
        <a:buNone/>
        <a:defRPr kumimoji="0" sz="59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783732" indent="-587799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1240909" indent="-404928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619713" indent="-326555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1933206" indent="-261244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207512" indent="-261244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2521005" indent="-261244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2808374" indent="-261244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095742" indent="-261244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383111" indent="-261244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-4-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-4-5.svg"/><Relationship Id="rId5" Type="http://schemas.openxmlformats.org/officeDocument/2006/relationships/image" Target="../media/image-4-3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198" y="2691408"/>
            <a:ext cx="7416403" cy="12270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00"/>
              </a:lnSpc>
              <a:buNone/>
            </a:pPr>
            <a:r>
              <a:rPr lang="en-US" sz="38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Лекция 8. Объектный тип в JavaScript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6350198" y="4242316"/>
            <a:ext cx="7416403" cy="12958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Динара, эта тема — фундамент для frontend‑разработчика. Объекты лежат в основе JavaScript, и понимание их поведения критично при работе с Angular и TypeScript. В этой лекции разберём структуру объектов, доступ к свойствам, методы, this, arguments и практические приёмы.</a:t>
            </a:r>
            <a:endParaRPr lang="en-US" sz="1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22300" y="1170146"/>
            <a:ext cx="3938588" cy="304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Итоги и задачи после лекции</a:t>
            </a:r>
            <a:endParaRPr lang="en-US" sz="1900" dirty="0"/>
          </a:p>
        </p:txBody>
      </p:sp>
      <p:sp>
        <p:nvSpPr>
          <p:cNvPr id="4" name="Text 1"/>
          <p:cNvSpPr/>
          <p:nvPr/>
        </p:nvSpPr>
        <p:spPr>
          <a:xfrm>
            <a:off x="6022300" y="1599248"/>
            <a:ext cx="8072199" cy="162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5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Краткая сводка ключевых понятий и практические задания для закрепления: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6022300" y="2056328"/>
            <a:ext cx="8072199" cy="886897"/>
          </a:xfrm>
          <a:prstGeom prst="roundRect">
            <a:avLst>
              <a:gd name="adj" fmla="val 8248"/>
            </a:avLst>
          </a:prstGeom>
          <a:solidFill>
            <a:srgbClr val="111213"/>
          </a:solidFill>
          <a:ln/>
        </p:spPr>
      </p:sp>
      <p:sp>
        <p:nvSpPr>
          <p:cNvPr id="6" name="Shape 3"/>
          <p:cNvSpPr/>
          <p:nvPr/>
        </p:nvSpPr>
        <p:spPr>
          <a:xfrm>
            <a:off x="6022300" y="2041088"/>
            <a:ext cx="8072199" cy="60960"/>
          </a:xfrm>
          <a:prstGeom prst="roundRect">
            <a:avLst>
              <a:gd name="adj" fmla="val 32967"/>
            </a:avLst>
          </a:prstGeom>
          <a:solidFill>
            <a:srgbClr val="FFFFFF"/>
          </a:solidFill>
          <a:ln/>
        </p:spPr>
      </p:sp>
      <p:sp>
        <p:nvSpPr>
          <p:cNvPr id="7" name="Shape 4"/>
          <p:cNvSpPr/>
          <p:nvPr/>
        </p:nvSpPr>
        <p:spPr>
          <a:xfrm>
            <a:off x="9857482" y="1855470"/>
            <a:ext cx="401836" cy="401836"/>
          </a:xfrm>
          <a:prstGeom prst="roundRect">
            <a:avLst>
              <a:gd name="adj" fmla="val 227556"/>
            </a:avLst>
          </a:prstGeom>
          <a:solidFill>
            <a:srgbClr val="FFFFFF"/>
          </a:solidFill>
          <a:ln/>
        </p:spPr>
      </p:sp>
      <p:sp>
        <p:nvSpPr>
          <p:cNvPr id="8" name="Text 5"/>
          <p:cNvSpPr/>
          <p:nvPr/>
        </p:nvSpPr>
        <p:spPr>
          <a:xfrm>
            <a:off x="9977973" y="1955959"/>
            <a:ext cx="160734" cy="2008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6171486" y="2391251"/>
            <a:ext cx="1615440" cy="190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5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Создание объектов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6171486" y="2631281"/>
            <a:ext cx="7773829" cy="162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5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Создать 3 объекта: user, product, settings — с разными типами свойств.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6022300" y="3227189"/>
            <a:ext cx="8072199" cy="886897"/>
          </a:xfrm>
          <a:prstGeom prst="roundRect">
            <a:avLst>
              <a:gd name="adj" fmla="val 8248"/>
            </a:avLst>
          </a:prstGeom>
          <a:solidFill>
            <a:srgbClr val="111213"/>
          </a:solidFill>
          <a:ln/>
        </p:spPr>
      </p:sp>
      <p:sp>
        <p:nvSpPr>
          <p:cNvPr id="12" name="Shape 9"/>
          <p:cNvSpPr/>
          <p:nvPr/>
        </p:nvSpPr>
        <p:spPr>
          <a:xfrm>
            <a:off x="6022300" y="3211949"/>
            <a:ext cx="8072199" cy="60960"/>
          </a:xfrm>
          <a:prstGeom prst="roundRect">
            <a:avLst>
              <a:gd name="adj" fmla="val 32967"/>
            </a:avLst>
          </a:prstGeom>
          <a:solidFill>
            <a:srgbClr val="FFFFFF"/>
          </a:solidFill>
          <a:ln/>
        </p:spPr>
      </p:sp>
      <p:sp>
        <p:nvSpPr>
          <p:cNvPr id="13" name="Shape 10"/>
          <p:cNvSpPr/>
          <p:nvPr/>
        </p:nvSpPr>
        <p:spPr>
          <a:xfrm>
            <a:off x="9857482" y="3026331"/>
            <a:ext cx="401836" cy="401836"/>
          </a:xfrm>
          <a:prstGeom prst="roundRect">
            <a:avLst>
              <a:gd name="adj" fmla="val 227556"/>
            </a:avLst>
          </a:prstGeom>
          <a:solidFill>
            <a:srgbClr val="FFFFFF"/>
          </a:solidFill>
          <a:ln/>
        </p:spPr>
      </p:sp>
      <p:sp>
        <p:nvSpPr>
          <p:cNvPr id="14" name="Text 11"/>
          <p:cNvSpPr/>
          <p:nvPr/>
        </p:nvSpPr>
        <p:spPr>
          <a:xfrm>
            <a:off x="9977973" y="3126819"/>
            <a:ext cx="160734" cy="2008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6171486" y="3562112"/>
            <a:ext cx="2050852" cy="190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5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Практика со свойствами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6171486" y="3802142"/>
            <a:ext cx="7773829" cy="162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5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Добавить, изменить и удалить свойства; проверить поведение через консоль.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6022300" y="4398050"/>
            <a:ext cx="8072199" cy="886897"/>
          </a:xfrm>
          <a:prstGeom prst="roundRect">
            <a:avLst>
              <a:gd name="adj" fmla="val 8248"/>
            </a:avLst>
          </a:prstGeom>
          <a:solidFill>
            <a:srgbClr val="111213"/>
          </a:solidFill>
          <a:ln/>
        </p:spPr>
      </p:sp>
      <p:sp>
        <p:nvSpPr>
          <p:cNvPr id="18" name="Shape 15"/>
          <p:cNvSpPr/>
          <p:nvPr/>
        </p:nvSpPr>
        <p:spPr>
          <a:xfrm>
            <a:off x="6022300" y="4382810"/>
            <a:ext cx="8072199" cy="60960"/>
          </a:xfrm>
          <a:prstGeom prst="roundRect">
            <a:avLst>
              <a:gd name="adj" fmla="val 32967"/>
            </a:avLst>
          </a:prstGeom>
          <a:solidFill>
            <a:srgbClr val="FFFFFF"/>
          </a:solidFill>
          <a:ln/>
        </p:spPr>
      </p:sp>
      <p:sp>
        <p:nvSpPr>
          <p:cNvPr id="19" name="Shape 16"/>
          <p:cNvSpPr/>
          <p:nvPr/>
        </p:nvSpPr>
        <p:spPr>
          <a:xfrm>
            <a:off x="9857482" y="4197191"/>
            <a:ext cx="401836" cy="401836"/>
          </a:xfrm>
          <a:prstGeom prst="roundRect">
            <a:avLst>
              <a:gd name="adj" fmla="val 227556"/>
            </a:avLst>
          </a:prstGeom>
          <a:solidFill>
            <a:srgbClr val="FFFFFF"/>
          </a:solidFill>
          <a:ln/>
        </p:spPr>
      </p:sp>
      <p:sp>
        <p:nvSpPr>
          <p:cNvPr id="20" name="Text 17"/>
          <p:cNvSpPr/>
          <p:nvPr/>
        </p:nvSpPr>
        <p:spPr>
          <a:xfrm>
            <a:off x="9977973" y="4297680"/>
            <a:ext cx="160734" cy="2008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6171486" y="4732973"/>
            <a:ext cx="1522452" cy="190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5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Методы и this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6171486" y="4973003"/>
            <a:ext cx="7773829" cy="162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5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Написать метод, использующий this; сравнить поведение при обычной и стрелочной функции.</a:t>
            </a:r>
            <a:endParaRPr lang="en-US" sz="1050" dirty="0"/>
          </a:p>
        </p:txBody>
      </p:sp>
      <p:sp>
        <p:nvSpPr>
          <p:cNvPr id="23" name="Shape 20"/>
          <p:cNvSpPr/>
          <p:nvPr/>
        </p:nvSpPr>
        <p:spPr>
          <a:xfrm>
            <a:off x="6022300" y="5568910"/>
            <a:ext cx="8072199" cy="886897"/>
          </a:xfrm>
          <a:prstGeom prst="roundRect">
            <a:avLst>
              <a:gd name="adj" fmla="val 8248"/>
            </a:avLst>
          </a:prstGeom>
          <a:solidFill>
            <a:srgbClr val="111213"/>
          </a:solidFill>
          <a:ln/>
        </p:spPr>
      </p:sp>
      <p:sp>
        <p:nvSpPr>
          <p:cNvPr id="24" name="Shape 21"/>
          <p:cNvSpPr/>
          <p:nvPr/>
        </p:nvSpPr>
        <p:spPr>
          <a:xfrm>
            <a:off x="6022300" y="5553670"/>
            <a:ext cx="8072199" cy="60960"/>
          </a:xfrm>
          <a:prstGeom prst="roundRect">
            <a:avLst>
              <a:gd name="adj" fmla="val 32967"/>
            </a:avLst>
          </a:prstGeom>
          <a:solidFill>
            <a:srgbClr val="FFFFFF"/>
          </a:solidFill>
          <a:ln/>
        </p:spPr>
      </p:sp>
      <p:sp>
        <p:nvSpPr>
          <p:cNvPr id="25" name="Shape 22"/>
          <p:cNvSpPr/>
          <p:nvPr/>
        </p:nvSpPr>
        <p:spPr>
          <a:xfrm>
            <a:off x="9857482" y="5368052"/>
            <a:ext cx="401836" cy="401836"/>
          </a:xfrm>
          <a:prstGeom prst="roundRect">
            <a:avLst>
              <a:gd name="adj" fmla="val 227556"/>
            </a:avLst>
          </a:prstGeom>
          <a:solidFill>
            <a:srgbClr val="FFFFFF"/>
          </a:solidFill>
          <a:ln/>
        </p:spPr>
      </p:sp>
      <p:sp>
        <p:nvSpPr>
          <p:cNvPr id="26" name="Text 23"/>
          <p:cNvSpPr/>
          <p:nvPr/>
        </p:nvSpPr>
        <p:spPr>
          <a:xfrm>
            <a:off x="9977973" y="5468541"/>
            <a:ext cx="160734" cy="2008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4</a:t>
            </a:r>
            <a:endParaRPr lang="en-US" sz="1250" dirty="0"/>
          </a:p>
        </p:txBody>
      </p:sp>
      <p:sp>
        <p:nvSpPr>
          <p:cNvPr id="27" name="Text 24"/>
          <p:cNvSpPr/>
          <p:nvPr/>
        </p:nvSpPr>
        <p:spPr>
          <a:xfrm>
            <a:off x="6171486" y="5903833"/>
            <a:ext cx="1522452" cy="190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5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Arguments vs rest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6171486" y="6143863"/>
            <a:ext cx="7773829" cy="162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5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Реализовать сумматор через arguments и через ...args; объяснить различия.</a:t>
            </a:r>
            <a:endParaRPr lang="en-US" sz="1050" dirty="0"/>
          </a:p>
        </p:txBody>
      </p:sp>
      <p:sp>
        <p:nvSpPr>
          <p:cNvPr id="29" name="Shape 26"/>
          <p:cNvSpPr/>
          <p:nvPr/>
        </p:nvSpPr>
        <p:spPr>
          <a:xfrm>
            <a:off x="6022300" y="6616222"/>
            <a:ext cx="8072199" cy="24289"/>
          </a:xfrm>
          <a:prstGeom prst="rect">
            <a:avLst/>
          </a:prstGeom>
          <a:solidFill>
            <a:srgbClr val="E2E6E9">
              <a:alpha val="50000"/>
            </a:srgbClr>
          </a:solidFill>
          <a:ln/>
        </p:spPr>
      </p:sp>
      <p:sp>
        <p:nvSpPr>
          <p:cNvPr id="30" name="Text 27"/>
          <p:cNvSpPr/>
          <p:nvPr/>
        </p:nvSpPr>
        <p:spPr>
          <a:xfrm>
            <a:off x="6022300" y="6733937"/>
            <a:ext cx="8072199" cy="3255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50" b="1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Чек‑лист усвоения:</a:t>
            </a:r>
            <a:r>
              <a:rPr lang="en-US" sz="105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создавать объекты; обращаться к свойствам (точка/скобки); добавлять/удалять; перебирать через for...in; понимать сравнение по ссылке; писать методы и понимать this; использовать arguments и ...args.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3798" y="2063234"/>
            <a:ext cx="6625114" cy="490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0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1. Что такое объект в JavaScript</a:t>
            </a:r>
            <a:endParaRPr lang="en-US" sz="3050" dirty="0"/>
          </a:p>
        </p:txBody>
      </p:sp>
      <p:sp>
        <p:nvSpPr>
          <p:cNvPr id="3" name="Text 1"/>
          <p:cNvSpPr/>
          <p:nvPr/>
        </p:nvSpPr>
        <p:spPr>
          <a:xfrm>
            <a:off x="863798" y="2985849"/>
            <a:ext cx="12902803" cy="647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Объект — это структура данных, которая хранит свойства (ключи) и значения; кроме того, свойства могут быть функциями — методами. Проще: объект = набор пар </a:t>
            </a:r>
            <a:r>
              <a:rPr lang="en-US" sz="1700" b="1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ключ: значение</a:t>
            </a: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Это универсальный контейнер для структурирования данных и поведения.</a:t>
            </a:r>
            <a:endParaRPr lang="en-US" sz="17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798" y="3876675"/>
            <a:ext cx="1831657" cy="228957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965371" y="3876675"/>
            <a:ext cx="2454235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Пример создания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2965371" y="4312920"/>
            <a:ext cx="4214813" cy="9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let student = { name: "Dinara", age: 25, city: "Almaty" } — свойства: name, age, city; значения — строка и число.</a:t>
            </a:r>
            <a:endParaRPr lang="en-US" sz="17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0098" y="3876675"/>
            <a:ext cx="1831777" cy="228969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551789" y="3876675"/>
            <a:ext cx="2574608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Свойства и методы</a:t>
            </a:r>
            <a:endParaRPr lang="en-US" sz="1900" dirty="0"/>
          </a:p>
        </p:txBody>
      </p:sp>
      <p:sp>
        <p:nvSpPr>
          <p:cNvPr id="9" name="Text 5"/>
          <p:cNvSpPr/>
          <p:nvPr/>
        </p:nvSpPr>
        <p:spPr>
          <a:xfrm>
            <a:off x="9551789" y="4312920"/>
            <a:ext cx="4214813" cy="9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Свойство хранит данные; метод — функция, записанная как значение свойства: user.greet = function() { ... }.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3798" y="1610797"/>
            <a:ext cx="7416403" cy="9815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0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2. Доступ к свойствам: точка и скобки</a:t>
            </a:r>
            <a:endParaRPr lang="en-US" sz="3050" dirty="0"/>
          </a:p>
        </p:txBody>
      </p:sp>
      <p:sp>
        <p:nvSpPr>
          <p:cNvPr id="4" name="Text 1"/>
          <p:cNvSpPr/>
          <p:nvPr/>
        </p:nvSpPr>
        <p:spPr>
          <a:xfrm>
            <a:off x="863798" y="2916198"/>
            <a:ext cx="7416403" cy="12958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Есть два основных способа получить значение свойства: через точку (obj.prop) и через квадратные скобки (obj['prop']). Скобочный синтаксис необходим, когда имя свойства динамическое или содержит символы, не подходящие для идентификатора.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63798" y="4454962"/>
            <a:ext cx="3600212" cy="2163842"/>
          </a:xfrm>
          <a:prstGeom prst="roundRect">
            <a:avLst>
              <a:gd name="adj" fmla="val 1497"/>
            </a:avLst>
          </a:prstGeom>
          <a:solidFill>
            <a:srgbClr val="303132"/>
          </a:solidFill>
          <a:ln/>
        </p:spPr>
      </p:sp>
      <p:sp>
        <p:nvSpPr>
          <p:cNvPr id="6" name="Text 3"/>
          <p:cNvSpPr/>
          <p:nvPr/>
        </p:nvSpPr>
        <p:spPr>
          <a:xfrm>
            <a:off x="1079659" y="4670822"/>
            <a:ext cx="2454235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Через точку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1079659" y="5107067"/>
            <a:ext cx="3168491" cy="12958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student.name — самый читаемый и распространённый способ, работает когда идентификатор валиден.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4679871" y="4454962"/>
            <a:ext cx="3600331" cy="2163842"/>
          </a:xfrm>
          <a:prstGeom prst="roundRect">
            <a:avLst>
              <a:gd name="adj" fmla="val 1497"/>
            </a:avLst>
          </a:prstGeom>
          <a:solidFill>
            <a:srgbClr val="303132"/>
          </a:solidFill>
          <a:ln/>
        </p:spPr>
      </p:sp>
      <p:sp>
        <p:nvSpPr>
          <p:cNvPr id="9" name="Text 6"/>
          <p:cNvSpPr/>
          <p:nvPr/>
        </p:nvSpPr>
        <p:spPr>
          <a:xfrm>
            <a:off x="4895731" y="4670822"/>
            <a:ext cx="2454235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Через скобки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4895731" y="5107067"/>
            <a:ext cx="3168610" cy="12958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student['age'] или student[key] — удобно для динамических ключей: let key = 'city'; student[key].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198" y="796528"/>
            <a:ext cx="7416403" cy="9815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0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3. Изменение, добавление и удаление свойств</a:t>
            </a:r>
            <a:endParaRPr lang="en-US" sz="3050" dirty="0"/>
          </a:p>
        </p:txBody>
      </p:sp>
      <p:sp>
        <p:nvSpPr>
          <p:cNvPr id="4" name="Text 1"/>
          <p:cNvSpPr/>
          <p:nvPr/>
        </p:nvSpPr>
        <p:spPr>
          <a:xfrm>
            <a:off x="6350198" y="2101929"/>
            <a:ext cx="7416403" cy="9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Объекты в JavaScript изменяемы: можно присваивать новые значения, добавлять новые свойства и удалять существующие. Важно понимать побочные эффекты, если на объект есть другие ссылки.</a:t>
            </a:r>
            <a:endParaRPr lang="en-US" sz="17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350198" y="3316724"/>
            <a:ext cx="539829" cy="53982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159943" y="3316724"/>
            <a:ext cx="2454235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Изменение</a:t>
            </a:r>
            <a:endParaRPr lang="en-US" sz="1900" dirty="0"/>
          </a:p>
        </p:txBody>
      </p:sp>
      <p:sp>
        <p:nvSpPr>
          <p:cNvPr id="7" name="Text 3"/>
          <p:cNvSpPr/>
          <p:nvPr/>
        </p:nvSpPr>
        <p:spPr>
          <a:xfrm>
            <a:off x="7159943" y="3752969"/>
            <a:ext cx="6606659" cy="3239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student.age = 26; — просто перезаписываем значение свойства.</a:t>
            </a:r>
            <a:endParaRPr lang="en-US" sz="17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350198" y="4508778"/>
            <a:ext cx="539829" cy="539829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7159943" y="4508778"/>
            <a:ext cx="2454235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Добавление</a:t>
            </a:r>
            <a:endParaRPr lang="en-US" sz="1900" dirty="0"/>
          </a:p>
        </p:txBody>
      </p:sp>
      <p:sp>
        <p:nvSpPr>
          <p:cNvPr id="10" name="Text 5"/>
          <p:cNvSpPr/>
          <p:nvPr/>
        </p:nvSpPr>
        <p:spPr>
          <a:xfrm>
            <a:off x="7159943" y="4945023"/>
            <a:ext cx="6606659" cy="647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student.university = "KazNU"; — добавляется новое свойство в объект в рантайме.</a:t>
            </a:r>
            <a:endParaRPr lang="en-US" sz="17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350198" y="6024801"/>
            <a:ext cx="539829" cy="539829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159943" y="6024801"/>
            <a:ext cx="2454235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Удаление</a:t>
            </a:r>
            <a:endParaRPr lang="en-US" sz="1900" dirty="0"/>
          </a:p>
        </p:txBody>
      </p:sp>
      <p:sp>
        <p:nvSpPr>
          <p:cNvPr id="13" name="Text 7"/>
          <p:cNvSpPr/>
          <p:nvPr/>
        </p:nvSpPr>
        <p:spPr>
          <a:xfrm>
            <a:off x="7159943" y="6461046"/>
            <a:ext cx="6606659" cy="9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delete student.age; — удаляет свойство; присвоение null (student = null) освобождает переменную, но объект удаляется сборщиком мусора только при отсутствии ссылок.</a:t>
            </a:r>
            <a:endParaRPr lang="en-US" sz="1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3798" y="1599367"/>
            <a:ext cx="5673923" cy="490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0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4. Перебор свойств: for...in</a:t>
            </a:r>
            <a:endParaRPr lang="en-US" sz="3050" dirty="0"/>
          </a:p>
        </p:txBody>
      </p:sp>
      <p:sp>
        <p:nvSpPr>
          <p:cNvPr id="4" name="Text 1"/>
          <p:cNvSpPr/>
          <p:nvPr/>
        </p:nvSpPr>
        <p:spPr>
          <a:xfrm>
            <a:off x="863798" y="2413992"/>
            <a:ext cx="7416403" cy="12958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Цикл for...in перебирает перечисляемые свойства объекта. Он отдаёт ключи, а значение доступно через obj[key]. Будьте внимательны: цикл также проходит по наследуемым перечисляемым свойствам в прототипной цепочке.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863798" y="3952756"/>
            <a:ext cx="7416403" cy="3239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Пример:</a:t>
            </a:r>
            <a:endParaRPr lang="en-US" sz="1700" dirty="0"/>
          </a:p>
        </p:txBody>
      </p:sp>
      <p:sp>
        <p:nvSpPr>
          <p:cNvPr id="6" name="Shape 3"/>
          <p:cNvSpPr/>
          <p:nvPr/>
        </p:nvSpPr>
        <p:spPr>
          <a:xfrm>
            <a:off x="863798" y="4519613"/>
            <a:ext cx="7416403" cy="647819"/>
          </a:xfrm>
          <a:prstGeom prst="roundRect">
            <a:avLst>
              <a:gd name="adj" fmla="val 5001"/>
            </a:avLst>
          </a:prstGeom>
          <a:solidFill>
            <a:srgbClr val="1E1F20"/>
          </a:solidFill>
          <a:ln/>
        </p:spPr>
      </p:sp>
      <p:sp>
        <p:nvSpPr>
          <p:cNvPr id="7" name="Shape 4"/>
          <p:cNvSpPr/>
          <p:nvPr/>
        </p:nvSpPr>
        <p:spPr>
          <a:xfrm>
            <a:off x="853083" y="4519613"/>
            <a:ext cx="7437834" cy="647819"/>
          </a:xfrm>
          <a:prstGeom prst="roundRect">
            <a:avLst>
              <a:gd name="adj" fmla="val 5001"/>
            </a:avLst>
          </a:prstGeom>
          <a:solidFill>
            <a:srgbClr val="1E1F20"/>
          </a:solidFill>
          <a:ln/>
        </p:spPr>
      </p:sp>
      <p:sp>
        <p:nvSpPr>
          <p:cNvPr id="8" name="Text 5"/>
          <p:cNvSpPr/>
          <p:nvPr/>
        </p:nvSpPr>
        <p:spPr>
          <a:xfrm>
            <a:off x="1068943" y="4681538"/>
            <a:ext cx="7006114" cy="3239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for (let key in student) { console.log(key + ": " + student[key]); }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863798" y="5410319"/>
            <a:ext cx="7416403" cy="1219914"/>
          </a:xfrm>
          <a:prstGeom prst="roundRect">
            <a:avLst>
              <a:gd name="adj" fmla="val 2656"/>
            </a:avLst>
          </a:prstGeom>
          <a:solidFill>
            <a:srgbClr val="262626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659" y="5719763"/>
            <a:ext cx="269915" cy="21586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565434" y="5680115"/>
            <a:ext cx="6498907" cy="647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Если нужно перебрать только собственные свойства — используйте Object.hasOwn(obj, key) или Object.keys(obj).</a:t>
            </a:r>
            <a:endParaRPr 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198" y="1642348"/>
            <a:ext cx="7416403" cy="9815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0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5. Сравнение объектов — по ссылке</a:t>
            </a:r>
            <a:endParaRPr lang="en-US" sz="3050" dirty="0"/>
          </a:p>
        </p:txBody>
      </p:sp>
      <p:sp>
        <p:nvSpPr>
          <p:cNvPr id="4" name="Text 1"/>
          <p:cNvSpPr/>
          <p:nvPr/>
        </p:nvSpPr>
        <p:spPr>
          <a:xfrm>
            <a:off x="6350198" y="2947749"/>
            <a:ext cx="7416403" cy="9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 JavaScript объекты сравниваются по ссылке (по месту в памяти), а не по содержимому. Даже если два объекта выглядят одинаково, они не равны, пока не указывают на один и тот же объект.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6350198" y="4162544"/>
            <a:ext cx="485894" cy="485894"/>
          </a:xfrm>
          <a:prstGeom prst="roundRect">
            <a:avLst>
              <a:gd name="adj" fmla="val 6667"/>
            </a:avLst>
          </a:prstGeom>
          <a:solidFill>
            <a:srgbClr val="303132"/>
          </a:solidFill>
          <a:ln/>
        </p:spPr>
      </p:sp>
      <p:sp>
        <p:nvSpPr>
          <p:cNvPr id="6" name="Text 3"/>
          <p:cNvSpPr/>
          <p:nvPr/>
        </p:nvSpPr>
        <p:spPr>
          <a:xfrm>
            <a:off x="7051953" y="4236720"/>
            <a:ext cx="2454235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Пример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7051953" y="4672965"/>
            <a:ext cx="6714649" cy="3239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let obj1 = { a: 1 }; let obj2 = { a: 1 }; obj1 === obj2 // false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6350198" y="5428774"/>
            <a:ext cx="485894" cy="485894"/>
          </a:xfrm>
          <a:prstGeom prst="roundRect">
            <a:avLst>
              <a:gd name="adj" fmla="val 6667"/>
            </a:avLst>
          </a:prstGeom>
          <a:solidFill>
            <a:srgbClr val="303132"/>
          </a:solidFill>
          <a:ln/>
        </p:spPr>
      </p:sp>
      <p:sp>
        <p:nvSpPr>
          <p:cNvPr id="9" name="Text 6"/>
          <p:cNvSpPr/>
          <p:nvPr/>
        </p:nvSpPr>
        <p:spPr>
          <a:xfrm>
            <a:off x="7051953" y="5502950"/>
            <a:ext cx="2918222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Сравнение по ссылке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7051953" y="5939195"/>
            <a:ext cx="6714649" cy="647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let obj3 = obj1; obj1 === obj3 // true — обе переменные указывают на один объект.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3798" y="2331958"/>
            <a:ext cx="7415332" cy="490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0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6. Методы объекта и значение this</a:t>
            </a:r>
            <a:endParaRPr lang="en-US" sz="3050" dirty="0"/>
          </a:p>
        </p:txBody>
      </p:sp>
      <p:sp>
        <p:nvSpPr>
          <p:cNvPr id="3" name="Text 1"/>
          <p:cNvSpPr/>
          <p:nvPr/>
        </p:nvSpPr>
        <p:spPr>
          <a:xfrm>
            <a:off x="863798" y="3254573"/>
            <a:ext cx="12902803" cy="6631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Метод — это свойство, значение которого функция. Внутри метода ключевое слово </a:t>
            </a:r>
            <a:r>
              <a:rPr lang="en-US" sz="17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this</a:t>
            </a: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обычно ссылается на объект, в котором метод вызван. Однако поведение this зависит от контекста вызова.</a:t>
            </a:r>
            <a:endParaRPr lang="en-US" sz="17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798" y="4160639"/>
            <a:ext cx="1389578" cy="173688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523292" y="4160639"/>
            <a:ext cx="2454235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Метод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2523292" y="4596884"/>
            <a:ext cx="4656892" cy="647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user.greet(); // this внутри метода — user. this.name даст 'Dinara'.</a:t>
            </a:r>
            <a:endParaRPr lang="en-US" sz="17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0098" y="4160639"/>
            <a:ext cx="1389578" cy="173688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109591" y="4160639"/>
            <a:ext cx="2923461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Стрелочные функции</a:t>
            </a:r>
            <a:endParaRPr lang="en-US" sz="1900" dirty="0"/>
          </a:p>
        </p:txBody>
      </p:sp>
      <p:sp>
        <p:nvSpPr>
          <p:cNvPr id="9" name="Text 5"/>
          <p:cNvSpPr/>
          <p:nvPr/>
        </p:nvSpPr>
        <p:spPr>
          <a:xfrm>
            <a:off x="9109591" y="4596884"/>
            <a:ext cx="4657011" cy="12958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Стрелочная функция не имеет собственного this — она берёт его из внешнего лексического контекста. Поэтому внутри объекта стрелочные методы часто </a:t>
            </a:r>
            <a:r>
              <a:rPr lang="en-US" sz="1700" b="1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не работают</a:t>
            </a: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как ожидается.</a:t>
            </a:r>
            <a:endParaRPr lang="en-US" sz="1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198" y="1087993"/>
            <a:ext cx="4380071" cy="490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0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7. Объект arguments</a:t>
            </a:r>
            <a:endParaRPr lang="en-US" sz="3050" dirty="0"/>
          </a:p>
        </p:txBody>
      </p:sp>
      <p:sp>
        <p:nvSpPr>
          <p:cNvPr id="4" name="Text 1"/>
          <p:cNvSpPr/>
          <p:nvPr/>
        </p:nvSpPr>
        <p:spPr>
          <a:xfrm>
            <a:off x="6350198" y="1902619"/>
            <a:ext cx="7416403" cy="13111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 обычной (не стрелочной) функции доступен встроенный псевдо‑массив </a:t>
            </a:r>
            <a:r>
              <a:rPr lang="en-US" sz="17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arguments</a:t>
            </a: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он содержит все переданные аргументы и имеет свойство length. В стрелочных функциях arguments нет; используйте остаточные параметры (...args).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6350198" y="3456623"/>
            <a:ext cx="7416403" cy="1953101"/>
          </a:xfrm>
          <a:prstGeom prst="roundRect">
            <a:avLst>
              <a:gd name="adj" fmla="val 1659"/>
            </a:avLst>
          </a:prstGeom>
          <a:solidFill>
            <a:srgbClr val="303132"/>
          </a:solidFill>
          <a:ln/>
        </p:spPr>
      </p:sp>
      <p:sp>
        <p:nvSpPr>
          <p:cNvPr id="6" name="Text 3"/>
          <p:cNvSpPr/>
          <p:nvPr/>
        </p:nvSpPr>
        <p:spPr>
          <a:xfrm>
            <a:off x="6566059" y="3672483"/>
            <a:ext cx="2454235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Пример</a:t>
            </a:r>
            <a:endParaRPr lang="en-US" sz="1900" dirty="0"/>
          </a:p>
        </p:txBody>
      </p:sp>
      <p:sp>
        <p:nvSpPr>
          <p:cNvPr id="7" name="Shape 4"/>
          <p:cNvSpPr/>
          <p:nvPr/>
        </p:nvSpPr>
        <p:spPr>
          <a:xfrm>
            <a:off x="6566059" y="4222075"/>
            <a:ext cx="6984682" cy="971788"/>
          </a:xfrm>
          <a:prstGeom prst="roundRect">
            <a:avLst>
              <a:gd name="adj" fmla="val 3334"/>
            </a:avLst>
          </a:prstGeom>
          <a:solidFill>
            <a:srgbClr val="1E1F20"/>
          </a:solidFill>
          <a:ln/>
        </p:spPr>
      </p:sp>
      <p:sp>
        <p:nvSpPr>
          <p:cNvPr id="8" name="Shape 5"/>
          <p:cNvSpPr/>
          <p:nvPr/>
        </p:nvSpPr>
        <p:spPr>
          <a:xfrm>
            <a:off x="6555343" y="4222075"/>
            <a:ext cx="7006114" cy="971788"/>
          </a:xfrm>
          <a:prstGeom prst="roundRect">
            <a:avLst>
              <a:gd name="adj" fmla="val 3334"/>
            </a:avLst>
          </a:prstGeom>
          <a:solidFill>
            <a:srgbClr val="1E1F20"/>
          </a:solidFill>
          <a:ln/>
        </p:spPr>
      </p:sp>
      <p:sp>
        <p:nvSpPr>
          <p:cNvPr id="9" name="Text 6"/>
          <p:cNvSpPr/>
          <p:nvPr/>
        </p:nvSpPr>
        <p:spPr>
          <a:xfrm>
            <a:off x="6771203" y="4384000"/>
            <a:ext cx="6574393" cy="647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function sum() { let s = 0; for (let i = 0; i &lt; arguments.length; i++) s += arguments[i]; return s; }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6350198" y="5625584"/>
            <a:ext cx="7416403" cy="1515904"/>
          </a:xfrm>
          <a:prstGeom prst="roundRect">
            <a:avLst>
              <a:gd name="adj" fmla="val 2137"/>
            </a:avLst>
          </a:prstGeom>
          <a:solidFill>
            <a:srgbClr val="303132"/>
          </a:solidFill>
          <a:ln/>
        </p:spPr>
      </p:sp>
      <p:sp>
        <p:nvSpPr>
          <p:cNvPr id="11" name="Text 8"/>
          <p:cNvSpPr/>
          <p:nvPr/>
        </p:nvSpPr>
        <p:spPr>
          <a:xfrm>
            <a:off x="6566059" y="5841444"/>
            <a:ext cx="3709988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Современная альтернатива</a:t>
            </a:r>
            <a:endParaRPr lang="en-US" sz="1900" dirty="0"/>
          </a:p>
        </p:txBody>
      </p:sp>
      <p:sp>
        <p:nvSpPr>
          <p:cNvPr id="12" name="Text 9"/>
          <p:cNvSpPr/>
          <p:nvPr/>
        </p:nvSpPr>
        <p:spPr>
          <a:xfrm>
            <a:off x="6566059" y="6277689"/>
            <a:ext cx="6984682" cy="647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function sum(...args) { return args.reduce((a,b) =&gt; a+b, 0); } — предпочтительнее в ES6+.</a:t>
            </a:r>
            <a:endParaRPr lang="en-US" sz="1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14149" y="805458"/>
            <a:ext cx="7515701" cy="9251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29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8. Практический пример: calculator.add</a:t>
            </a:r>
            <a:endParaRPr lang="en-US" sz="2900" dirty="0"/>
          </a:p>
        </p:txBody>
      </p:sp>
      <p:sp>
        <p:nvSpPr>
          <p:cNvPr id="4" name="Text 1"/>
          <p:cNvSpPr/>
          <p:nvPr/>
        </p:nvSpPr>
        <p:spPr>
          <a:xfrm>
            <a:off x="814149" y="2018228"/>
            <a:ext cx="7515701" cy="8897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6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Реализуем метод, который суммирует произвольное число аргументов, используя arguments (или ...args). Это полезно для практики и понимания разницы между обычными и стрелочными функциями.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814149" y="3123724"/>
            <a:ext cx="7515701" cy="3271123"/>
          </a:xfrm>
          <a:prstGeom prst="roundRect">
            <a:avLst>
              <a:gd name="adj" fmla="val 933"/>
            </a:avLst>
          </a:prstGeom>
          <a:solidFill>
            <a:srgbClr val="1E1F20"/>
          </a:solidFill>
          <a:ln/>
        </p:spPr>
      </p:sp>
      <p:sp>
        <p:nvSpPr>
          <p:cNvPr id="6" name="Shape 3"/>
          <p:cNvSpPr/>
          <p:nvPr/>
        </p:nvSpPr>
        <p:spPr>
          <a:xfrm>
            <a:off x="804029" y="3123724"/>
            <a:ext cx="7535942" cy="3271123"/>
          </a:xfrm>
          <a:prstGeom prst="roundRect">
            <a:avLst>
              <a:gd name="adj" fmla="val 933"/>
            </a:avLst>
          </a:prstGeom>
          <a:solidFill>
            <a:srgbClr val="1E1F20"/>
          </a:solidFill>
          <a:ln/>
        </p:spPr>
      </p:sp>
      <p:sp>
        <p:nvSpPr>
          <p:cNvPr id="7" name="Text 4"/>
          <p:cNvSpPr/>
          <p:nvPr/>
        </p:nvSpPr>
        <p:spPr>
          <a:xfrm>
            <a:off x="1007507" y="3276362"/>
            <a:ext cx="7128986" cy="29658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6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let calculator = {</a:t>
            </a:r>
            <a:endParaRPr lang="en-US" sz="1600" dirty="0"/>
          </a:p>
          <a:p>
            <a:pPr marL="0" indent="0" algn="l">
              <a:lnSpc>
                <a:spcPts val="2300"/>
              </a:lnSpc>
              <a:buNone/>
            </a:pPr>
            <a:r>
              <a:rPr lang="en-US" sz="16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add: function() {</a:t>
            </a:r>
            <a:endParaRPr lang="en-US" sz="1600" dirty="0"/>
          </a:p>
          <a:p>
            <a:pPr marL="0" indent="0" algn="l">
              <a:lnSpc>
                <a:spcPts val="2300"/>
              </a:lnSpc>
              <a:buNone/>
            </a:pPr>
            <a:r>
              <a:rPr lang="en-US" sz="16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  let sum = 0;</a:t>
            </a:r>
            <a:endParaRPr lang="en-US" sz="1600" dirty="0"/>
          </a:p>
          <a:p>
            <a:pPr marL="0" indent="0" algn="l">
              <a:lnSpc>
                <a:spcPts val="2300"/>
              </a:lnSpc>
              <a:buNone/>
            </a:pPr>
            <a:r>
              <a:rPr lang="en-US" sz="16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  for (let i = 0; i &lt; arguments.length; i++) {</a:t>
            </a:r>
            <a:endParaRPr lang="en-US" sz="1600" dirty="0"/>
          </a:p>
          <a:p>
            <a:pPr marL="0" indent="0" algn="l">
              <a:lnSpc>
                <a:spcPts val="2300"/>
              </a:lnSpc>
              <a:buNone/>
            </a:pPr>
            <a:r>
              <a:rPr lang="en-US" sz="16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    sum += arguments[i];</a:t>
            </a:r>
            <a:endParaRPr lang="en-US" sz="1600" dirty="0"/>
          </a:p>
          <a:p>
            <a:pPr marL="0" indent="0" algn="l">
              <a:lnSpc>
                <a:spcPts val="2300"/>
              </a:lnSpc>
              <a:buNone/>
            </a:pPr>
            <a:r>
              <a:rPr lang="en-US" sz="16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  }</a:t>
            </a:r>
            <a:endParaRPr lang="en-US" sz="1600" dirty="0"/>
          </a:p>
          <a:p>
            <a:pPr marL="0" indent="0" algn="l">
              <a:lnSpc>
                <a:spcPts val="2300"/>
              </a:lnSpc>
              <a:buNone/>
            </a:pPr>
            <a:r>
              <a:rPr lang="en-US" sz="16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  return sum;</a:t>
            </a:r>
            <a:endParaRPr lang="en-US" sz="1600" dirty="0"/>
          </a:p>
          <a:p>
            <a:pPr marL="0" indent="0" algn="l">
              <a:lnSpc>
                <a:spcPts val="2300"/>
              </a:lnSpc>
              <a:buNone/>
            </a:pPr>
            <a:r>
              <a:rPr lang="en-US" sz="16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}</a:t>
            </a:r>
            <a:endParaRPr lang="en-US" sz="1600" dirty="0"/>
          </a:p>
          <a:p>
            <a:pPr marL="0" indent="0" algn="l">
              <a:lnSpc>
                <a:spcPts val="2300"/>
              </a:lnSpc>
              <a:buNone/>
            </a:pPr>
            <a:r>
              <a:rPr lang="en-US" sz="16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};</a:t>
            </a:r>
            <a:endParaRPr lang="en-US" sz="1600" dirty="0"/>
          </a:p>
          <a:p>
            <a:pPr marL="0" indent="0" algn="l">
              <a:lnSpc>
                <a:spcPts val="2300"/>
              </a:lnSpc>
              <a:buNone/>
            </a:pPr>
            <a:r>
              <a:rPr lang="en-US" sz="16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console.log(calculator.add(1,2,3,4)); // 10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814149" y="6610588"/>
            <a:ext cx="7515701" cy="813435"/>
          </a:xfrm>
          <a:prstGeom prst="roundRect">
            <a:avLst>
              <a:gd name="adj" fmla="val 3753"/>
            </a:avLst>
          </a:prstGeom>
          <a:solidFill>
            <a:srgbClr val="262626"/>
          </a:solidFill>
          <a:ln/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7627" y="6892528"/>
            <a:ext cx="254318" cy="20347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75423" y="6853238"/>
            <a:ext cx="6650950" cy="2965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 TypeScript для типизации используйте add(...args: number[]): number.</a:t>
            </a:r>
            <a:endParaRPr lang="en-US" sz="1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0</TotalTime>
  <Words>903</Words>
  <Application>Microsoft Office PowerPoint</Application>
  <PresentationFormat>Произвольный</PresentationFormat>
  <Paragraphs>83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2" baseType="lpstr">
      <vt:lpstr>Arial</vt:lpstr>
      <vt:lpstr>Montserrat Bold</vt:lpstr>
      <vt:lpstr>Book Antiqua</vt:lpstr>
      <vt:lpstr>Source Sans 3</vt:lpstr>
      <vt:lpstr>Consolas</vt:lpstr>
      <vt:lpstr>Calibri</vt:lpstr>
      <vt:lpstr>Wingdings 2</vt:lpstr>
      <vt:lpstr>Wingdings</vt:lpstr>
      <vt:lpstr>Wingdings 3</vt:lpstr>
      <vt:lpstr>Lucida Sans</vt:lpstr>
      <vt:lpstr>Times New Roman</vt:lpstr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Dinara Sandibek</dc:creator>
  <cp:lastModifiedBy>Dinara Sandibek</cp:lastModifiedBy>
  <cp:revision>2</cp:revision>
  <dcterms:created xsi:type="dcterms:W3CDTF">2026-02-27T03:26:20Z</dcterms:created>
  <dcterms:modified xsi:type="dcterms:W3CDTF">2026-02-27T03:27:43Z</dcterms:modified>
</cp:coreProperties>
</file>